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1" r:id="rId6"/>
    <p:sldId id="260" r:id="rId7"/>
    <p:sldId id="266" r:id="rId8"/>
    <p:sldId id="263" r:id="rId9"/>
    <p:sldId id="264" r:id="rId10"/>
    <p:sldId id="265" r:id="rId11"/>
    <p:sldId id="269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B9E"/>
    <a:srgbClr val="E74D15"/>
    <a:srgbClr val="080706"/>
    <a:srgbClr val="C40018"/>
    <a:srgbClr val="8A2D0C"/>
    <a:srgbClr val="262626"/>
    <a:srgbClr val="CCC3C1"/>
    <a:srgbClr val="FAEFDE"/>
    <a:srgbClr val="C2CDE7"/>
    <a:srgbClr val="A51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74" autoAdjust="0"/>
  </p:normalViewPr>
  <p:slideViewPr>
    <p:cSldViewPr snapToGrid="0">
      <p:cViewPr>
        <p:scale>
          <a:sx n="75" d="100"/>
          <a:sy n="75" d="100"/>
        </p:scale>
        <p:origin x="1776" y="9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DA2FF-DF1A-4F94-B1E6-20AB08CE9A62}" type="datetimeFigureOut">
              <a:rPr lang="de-DE" smtClean="0"/>
              <a:t>30.06.2019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A615A-2C6E-4DF3-832A-1EB92AE4BF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2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Innerhalb des Moduls WBA2 konnte ein verteiltes System mit verteilter Anwendungslogik erschaffen werden, welches online-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ist. Der Dienstnehmer verfügt darüber hinaus über eine Präsentationslogik, die die Interaktion mit dem System für nicht-technisch versierte Nutzer ermöglicht. Darunter zählen die umgesetzten Inhalte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2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54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65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8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A615A-2C6E-4DF3-832A-1EB92AE4BFD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62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4D15"/>
            </a:gs>
            <a:gs pos="50000">
              <a:srgbClr val="A51A87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8DF088A-958F-4FE9-BFC6-FD08D0915F8F}"/>
              </a:ext>
            </a:extLst>
          </p:cNvPr>
          <p:cNvSpPr/>
          <p:nvPr/>
        </p:nvSpPr>
        <p:spPr>
          <a:xfrm>
            <a:off x="517823" y="1138906"/>
            <a:ext cx="8458226" cy="4222616"/>
          </a:xfrm>
          <a:prstGeom prst="rect">
            <a:avLst/>
          </a:prstGeom>
          <a:solidFill>
            <a:srgbClr val="26262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8FFA7A5-3A7A-437E-B11C-36A138F3ADB9}"/>
              </a:ext>
            </a:extLst>
          </p:cNvPr>
          <p:cNvSpPr/>
          <p:nvPr/>
        </p:nvSpPr>
        <p:spPr>
          <a:xfrm>
            <a:off x="9098929" y="2586945"/>
            <a:ext cx="3093071" cy="16981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36ABD0-4008-4023-BA63-55EA0FF2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4" y="2376137"/>
            <a:ext cx="7387542" cy="1373070"/>
          </a:xfrm>
        </p:spPr>
        <p:txBody>
          <a:bodyPr/>
          <a:lstStyle/>
          <a:p>
            <a:pPr algn="l"/>
            <a:r>
              <a:rPr lang="de-DE" sz="4400" dirty="0"/>
              <a:t>WBA2KrennSteffens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9C45E-1B61-4207-B165-F30EC0D79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15" y="4366138"/>
            <a:ext cx="7887825" cy="1117687"/>
          </a:xfrm>
        </p:spPr>
        <p:txBody>
          <a:bodyPr/>
          <a:lstStyle/>
          <a:p>
            <a:r>
              <a:rPr lang="de-DE" b="1" dirty="0"/>
              <a:t>Meilenstein 3 </a:t>
            </a:r>
            <a:r>
              <a:rPr lang="de-DE" dirty="0"/>
              <a:t>– </a:t>
            </a:r>
            <a:r>
              <a:rPr lang="de-DE" sz="1800" dirty="0" err="1"/>
              <a:t>Resumeé</a:t>
            </a:r>
            <a:r>
              <a:rPr lang="de-DE" sz="1800" dirty="0"/>
              <a:t>, Überblick Dienstgeber, Überblick Dienstnehmer, </a:t>
            </a:r>
            <a:r>
              <a:rPr lang="de-DE" sz="1800" dirty="0" err="1"/>
              <a:t>Deployment</a:t>
            </a:r>
            <a:r>
              <a:rPr lang="de-DE" sz="1800" dirty="0"/>
              <a:t>, Vorführung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A231C0-D289-49A7-BC26-719C0A0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580" y="2733709"/>
            <a:ext cx="2379360" cy="14046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8CC2EB1-0338-4FEA-9DD9-4AACE8BCBD75}"/>
              </a:ext>
            </a:extLst>
          </p:cNvPr>
          <p:cNvSpPr txBox="1"/>
          <p:nvPr/>
        </p:nvSpPr>
        <p:spPr>
          <a:xfrm>
            <a:off x="1436914" y="1759206"/>
            <a:ext cx="7510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Star Jedi" panose="040B0000000000000000" pitchFamily="82" charset="0"/>
              </a:rPr>
              <a:t>quiz-WARS</a:t>
            </a:r>
          </a:p>
        </p:txBody>
      </p:sp>
    </p:spTree>
    <p:extLst>
      <p:ext uri="{BB962C8B-B14F-4D97-AF65-F5344CB8AC3E}">
        <p14:creationId xmlns:p14="http://schemas.microsoft.com/office/powerpoint/2010/main" val="20614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D6B9E"/>
            </a:gs>
            <a:gs pos="50000">
              <a:srgbClr val="8D6B9E"/>
            </a:gs>
            <a:gs pos="100000">
              <a:srgbClr val="C40018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64">
            <a:extLst>
              <a:ext uri="{FF2B5EF4-FFF2-40B4-BE49-F238E27FC236}">
                <a16:creationId xmlns:a16="http://schemas.microsoft.com/office/drawing/2014/main" id="{9ED1738F-F7B8-41B9-ABDE-1D8B206A8564}"/>
              </a:ext>
            </a:extLst>
          </p:cNvPr>
          <p:cNvSpPr/>
          <p:nvPr/>
        </p:nvSpPr>
        <p:spPr>
          <a:xfrm>
            <a:off x="8113679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9B09F4D-7501-4A2F-9F5F-26DD2A017265}"/>
              </a:ext>
            </a:extLst>
          </p:cNvPr>
          <p:cNvSpPr/>
          <p:nvPr/>
        </p:nvSpPr>
        <p:spPr>
          <a:xfrm>
            <a:off x="5417636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1D09CAF-C333-47A3-B48F-BE55F170656A}"/>
              </a:ext>
            </a:extLst>
          </p:cNvPr>
          <p:cNvSpPr/>
          <p:nvPr/>
        </p:nvSpPr>
        <p:spPr>
          <a:xfrm>
            <a:off x="2730527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E698F4B-ADD3-40EC-8AF4-D70B5281ABF3}"/>
              </a:ext>
            </a:extLst>
          </p:cNvPr>
          <p:cNvSpPr/>
          <p:nvPr/>
        </p:nvSpPr>
        <p:spPr>
          <a:xfrm>
            <a:off x="0" y="1939036"/>
            <a:ext cx="10429875" cy="2946336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527D835-376F-431D-BA51-228FE82315BF}"/>
              </a:ext>
            </a:extLst>
          </p:cNvPr>
          <p:cNvSpPr/>
          <p:nvPr/>
        </p:nvSpPr>
        <p:spPr>
          <a:xfrm>
            <a:off x="-1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F4793FF-6B54-4252-94FD-2366C5D7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6" y="2363467"/>
            <a:ext cx="794954" cy="794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9F421A5-6781-4689-BB99-126253D1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06" y="2741698"/>
            <a:ext cx="794954" cy="7949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Dienstnehmer – Zusammenfassung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9CC7EF-2B7B-44F0-8138-C163D82A72E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36800"/>
            <a:ext cx="6988175" cy="3598863"/>
          </a:xfrm>
        </p:spPr>
        <p:txBody>
          <a:bodyPr anchor="t"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F9B8DD-F6A2-41DD-BFCD-2D8E1206303F}"/>
              </a:ext>
            </a:extLst>
          </p:cNvPr>
          <p:cNvSpPr txBox="1"/>
          <p:nvPr/>
        </p:nvSpPr>
        <p:spPr>
          <a:xfrm>
            <a:off x="157536" y="5102604"/>
            <a:ext cx="231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Dienstgeber 	stellt Daten 	bereit.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5999AFA-A099-4B4E-BD90-027FC9E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4" y="2833871"/>
            <a:ext cx="1219370" cy="121937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BB4E477-9E63-4429-AC0F-20C2B83C6939}"/>
              </a:ext>
            </a:extLst>
          </p:cNvPr>
          <p:cNvSpPr txBox="1"/>
          <p:nvPr/>
        </p:nvSpPr>
        <p:spPr>
          <a:xfrm>
            <a:off x="2926886" y="5092300"/>
            <a:ext cx="211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Dienstnehmer	verarbeitet 	bezogene Daten. </a:t>
            </a:r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E3159366-39F6-4835-B952-62818A47AD01}"/>
              </a:ext>
            </a:extLst>
          </p:cNvPr>
          <p:cNvSpPr/>
          <p:nvPr/>
        </p:nvSpPr>
        <p:spPr>
          <a:xfrm>
            <a:off x="2212403" y="3211533"/>
            <a:ext cx="1936781" cy="728247"/>
          </a:xfrm>
          <a:prstGeom prst="rightArrow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369BD4A-0D8F-46EE-99FF-C26FA4C0AB84}"/>
              </a:ext>
            </a:extLst>
          </p:cNvPr>
          <p:cNvSpPr txBox="1"/>
          <p:nvPr/>
        </p:nvSpPr>
        <p:spPr>
          <a:xfrm>
            <a:off x="453859" y="4011046"/>
            <a:ext cx="193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1.</a:t>
            </a:r>
            <a:r>
              <a:rPr lang="de-DE" dirty="0">
                <a:solidFill>
                  <a:srgbClr val="FAEFDE"/>
                </a:solidFill>
              </a:rPr>
              <a:t> Dienstgeber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58ACBE7-A77E-4957-84D1-2E93313A49DC}"/>
              </a:ext>
            </a:extLst>
          </p:cNvPr>
          <p:cNvSpPr txBox="1"/>
          <p:nvPr/>
        </p:nvSpPr>
        <p:spPr>
          <a:xfrm>
            <a:off x="4584407" y="4023530"/>
            <a:ext cx="193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2. </a:t>
            </a:r>
            <a:r>
              <a:rPr lang="de-DE" dirty="0">
                <a:solidFill>
                  <a:srgbClr val="FAEFDE"/>
                </a:solidFill>
              </a:rPr>
              <a:t>Dienstnehmer</a:t>
            </a:r>
          </a:p>
        </p:txBody>
      </p:sp>
      <p:sp>
        <p:nvSpPr>
          <p:cNvPr id="55" name="Pfeil: nach oben und unten 54">
            <a:extLst>
              <a:ext uri="{FF2B5EF4-FFF2-40B4-BE49-F238E27FC236}">
                <a16:creationId xmlns:a16="http://schemas.microsoft.com/office/drawing/2014/main" id="{FD02FB3B-F8FA-4A56-859D-A8554E4CE61C}"/>
              </a:ext>
            </a:extLst>
          </p:cNvPr>
          <p:cNvSpPr/>
          <p:nvPr/>
        </p:nvSpPr>
        <p:spPr>
          <a:xfrm rot="15300000">
            <a:off x="6796538" y="1668818"/>
            <a:ext cx="382188" cy="2597104"/>
          </a:xfrm>
          <a:prstGeom prst="upDownArrow">
            <a:avLst/>
          </a:prstGeom>
          <a:solidFill>
            <a:srgbClr val="CC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EE0E116-56C6-4829-9358-D8EB234DB337}"/>
              </a:ext>
            </a:extLst>
          </p:cNvPr>
          <p:cNvSpPr txBox="1"/>
          <p:nvPr/>
        </p:nvSpPr>
        <p:spPr>
          <a:xfrm>
            <a:off x="8291397" y="2824124"/>
            <a:ext cx="22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3. </a:t>
            </a:r>
            <a:r>
              <a:rPr lang="de-DE" dirty="0">
                <a:solidFill>
                  <a:srgbClr val="FAEFDE"/>
                </a:solidFill>
              </a:rPr>
              <a:t>Anwendungslogik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392318A-6577-45EA-8968-FE5D59C9B169}"/>
              </a:ext>
            </a:extLst>
          </p:cNvPr>
          <p:cNvSpPr txBox="1"/>
          <p:nvPr/>
        </p:nvSpPr>
        <p:spPr>
          <a:xfrm>
            <a:off x="7716940" y="4538333"/>
            <a:ext cx="246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4. </a:t>
            </a:r>
            <a:r>
              <a:rPr lang="de-DE" dirty="0">
                <a:solidFill>
                  <a:srgbClr val="FAEFDE"/>
                </a:solidFill>
              </a:rPr>
              <a:t>Präsentationslogik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557CE4B-DE72-4F65-9740-5262FE67213B}"/>
              </a:ext>
            </a:extLst>
          </p:cNvPr>
          <p:cNvSpPr txBox="1"/>
          <p:nvPr/>
        </p:nvSpPr>
        <p:spPr>
          <a:xfrm>
            <a:off x="5538558" y="5092300"/>
            <a:ext cx="219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Inhalte werden 	mittels EJS 	dargestellt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67FF9D3-84AA-4FA6-A464-CF104FB40D1A}"/>
              </a:ext>
            </a:extLst>
          </p:cNvPr>
          <p:cNvSpPr txBox="1"/>
          <p:nvPr/>
        </p:nvSpPr>
        <p:spPr>
          <a:xfrm>
            <a:off x="8252151" y="5102604"/>
            <a:ext cx="231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Inhalte werden 	durch den 	Browser zur Verfügung gestellt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1F75525-961A-4AE2-BA2E-9B3B8F704547}"/>
              </a:ext>
            </a:extLst>
          </p:cNvPr>
          <p:cNvSpPr txBox="1"/>
          <p:nvPr/>
        </p:nvSpPr>
        <p:spPr>
          <a:xfrm>
            <a:off x="20961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1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B251A72-9DBC-4D9E-8F24-E8DE25E5B47E}"/>
              </a:ext>
            </a:extLst>
          </p:cNvPr>
          <p:cNvSpPr txBox="1"/>
          <p:nvPr/>
        </p:nvSpPr>
        <p:spPr>
          <a:xfrm>
            <a:off x="2734852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2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1A0C17A2-E672-4F75-9675-684674054D66}"/>
              </a:ext>
            </a:extLst>
          </p:cNvPr>
          <p:cNvSpPr txBox="1"/>
          <p:nvPr/>
        </p:nvSpPr>
        <p:spPr>
          <a:xfrm>
            <a:off x="5417636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3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49238D9-E368-411D-96E3-ED57D9242E9F}"/>
              </a:ext>
            </a:extLst>
          </p:cNvPr>
          <p:cNvSpPr txBox="1"/>
          <p:nvPr/>
        </p:nvSpPr>
        <p:spPr>
          <a:xfrm>
            <a:off x="8112434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4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9C90DC2-6E46-433C-9EE9-10F3E0E4F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228" y="2819315"/>
            <a:ext cx="1219370" cy="12193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A6164C-E7BE-4C61-B7C3-D20D88BB7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981" y="3682366"/>
            <a:ext cx="972088" cy="9720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3D94FB0-4A6C-4E5F-99D0-7F26A2C7D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761" y="2016854"/>
            <a:ext cx="914528" cy="914528"/>
          </a:xfrm>
          <a:prstGeom prst="rect">
            <a:avLst/>
          </a:prstGeom>
        </p:spPr>
      </p:pic>
      <p:sp>
        <p:nvSpPr>
          <p:cNvPr id="41" name="Pfeil: nach oben und unten 40">
            <a:extLst>
              <a:ext uri="{FF2B5EF4-FFF2-40B4-BE49-F238E27FC236}">
                <a16:creationId xmlns:a16="http://schemas.microsoft.com/office/drawing/2014/main" id="{39D763EB-6C16-44EE-8635-6D06F37288D8}"/>
              </a:ext>
            </a:extLst>
          </p:cNvPr>
          <p:cNvSpPr/>
          <p:nvPr/>
        </p:nvSpPr>
        <p:spPr>
          <a:xfrm rot="10800000">
            <a:off x="9424788" y="3187198"/>
            <a:ext cx="366483" cy="1246164"/>
          </a:xfrm>
          <a:prstGeom prst="upDownArrow">
            <a:avLst/>
          </a:prstGeom>
          <a:solidFill>
            <a:srgbClr val="CC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7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3" grpId="0" animBg="1"/>
      <p:bldP spid="42" grpId="0" animBg="1"/>
      <p:bldP spid="10" grpId="0"/>
      <p:bldP spid="31" grpId="0"/>
      <p:bldP spid="38" grpId="0" animBg="1"/>
      <p:bldP spid="39" grpId="0"/>
      <p:bldP spid="40" grpId="0"/>
      <p:bldP spid="55" grpId="0" animBg="1"/>
      <p:bldP spid="58" grpId="0"/>
      <p:bldP spid="59" grpId="0"/>
      <p:bldP spid="60" grpId="0"/>
      <p:bldP spid="61" grpId="0"/>
      <p:bldP spid="66" grpId="0"/>
      <p:bldP spid="69" grpId="0"/>
      <p:bldP spid="70" grpId="0"/>
      <p:bldP spid="71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5000"/>
                <a:lumOff val="5000"/>
              </a:schemeClr>
            </a:gs>
            <a:gs pos="50000">
              <a:schemeClr val="bg1">
                <a:lumMod val="95000"/>
                <a:lumOff val="5000"/>
              </a:schemeClr>
            </a:gs>
            <a:gs pos="100000">
              <a:srgbClr val="8D6B9E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FC7B45-142F-45F6-8008-8A83B5ED8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AA2604C-5535-47EF-A8CB-F1941DF42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Prozessdokumentation, Live-Demonstration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4D78B-7DA9-43C8-B256-F30708C09804}"/>
              </a:ext>
            </a:extLst>
          </p:cNvPr>
          <p:cNvSpPr/>
          <p:nvPr/>
        </p:nvSpPr>
        <p:spPr>
          <a:xfrm>
            <a:off x="8824456" y="2588419"/>
            <a:ext cx="3367544" cy="16621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2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rgbClr val="C40018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6E048-2FBC-4D92-93DD-51AB7957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Prozessdokumentation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08D9FE8-E1BF-4C4C-81A1-2E6C6A3F9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131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Erkenntnisse</a:t>
            </a:r>
          </a:p>
          <a:p>
            <a:r>
              <a:rPr lang="de-DE" dirty="0"/>
              <a:t>Sammeln von weitrechenden Erkenntnissen in den Bereichen</a:t>
            </a:r>
          </a:p>
          <a:p>
            <a:pPr lvl="1"/>
            <a:r>
              <a:rPr lang="de-DE" dirty="0"/>
              <a:t>Verteilte Systeme</a:t>
            </a:r>
          </a:p>
          <a:p>
            <a:pPr lvl="1"/>
            <a:r>
              <a:rPr lang="de-DE" dirty="0" err="1"/>
              <a:t>Javascript</a:t>
            </a:r>
            <a:r>
              <a:rPr lang="de-DE" dirty="0"/>
              <a:t> / Embedded </a:t>
            </a:r>
            <a:r>
              <a:rPr lang="de-DE" dirty="0" err="1"/>
              <a:t>Javascript</a:t>
            </a:r>
            <a:r>
              <a:rPr lang="de-DE" dirty="0"/>
              <a:t> / </a:t>
            </a:r>
            <a:r>
              <a:rPr lang="de-DE" dirty="0" err="1"/>
              <a:t>NodeJS</a:t>
            </a:r>
            <a:r>
              <a:rPr lang="de-DE" dirty="0"/>
              <a:t> / JSON</a:t>
            </a:r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Zeitmangel</a:t>
            </a:r>
          </a:p>
          <a:p>
            <a:r>
              <a:rPr lang="de-DE" dirty="0"/>
              <a:t>Viele Funktionen noch denkbar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dirty="0"/>
              <a:t>Erfahrungen und </a:t>
            </a:r>
            <a:r>
              <a:rPr lang="de-DE" dirty="0" err="1"/>
              <a:t>Know-How</a:t>
            </a:r>
            <a:r>
              <a:rPr lang="de-DE" dirty="0"/>
              <a:t> für kommende Projekte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091C98-07B9-46BA-8898-3EB99F868635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174252B-DE4A-44C1-A834-C80FDE3D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74D15"/>
            </a:gs>
            <a:gs pos="50000">
              <a:srgbClr val="A51A87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E705A-F634-4199-AD1A-CCFF2A2A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de-DE" dirty="0"/>
              <a:t>Vorführung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992D92-6372-4A5D-93EB-688615B2C0E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7562" y="4173160"/>
            <a:ext cx="5972175" cy="3598862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de-DE" sz="2700" dirty="0"/>
              <a:t>Demonstration des Systems</a:t>
            </a:r>
          </a:p>
          <a:p>
            <a:pPr marL="342900" indent="-342900">
              <a:buFontTx/>
              <a:buChar char="-"/>
            </a:pPr>
            <a:r>
              <a:rPr lang="de-DE" sz="2700" dirty="0"/>
              <a:t>Klären der offenen Fragen</a:t>
            </a:r>
          </a:p>
          <a:p>
            <a:pPr marL="342900" indent="-342900">
              <a:buFontTx/>
              <a:buChar char="-"/>
            </a:pPr>
            <a:endParaRPr lang="de-DE" sz="27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CE5D71-5677-4ADB-9411-338D4AFB2AFA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1A29ED-0E59-4043-812E-6E8A459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03CC13-35FD-4C49-8C12-116CA034CC6B}"/>
              </a:ext>
            </a:extLst>
          </p:cNvPr>
          <p:cNvSpPr txBox="1"/>
          <p:nvPr/>
        </p:nvSpPr>
        <p:spPr>
          <a:xfrm>
            <a:off x="6753011" y="6611779"/>
            <a:ext cx="5427529" cy="2462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Gerhard Janson https://pixabay.com/de/photos/figuren-star-wars-freigestellt-2775971/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C801F32-CA51-4C07-A19B-0FC796B39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597" y="2192043"/>
            <a:ext cx="7181624" cy="164151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E03C037-D652-4479-BF7B-BB203EE4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750" y="2192043"/>
            <a:ext cx="2944250" cy="45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51A87"/>
            </a:gs>
            <a:gs pos="50000">
              <a:srgbClr val="C40018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052219C9-7514-4B34-8E36-3C922189778B}"/>
              </a:ext>
            </a:extLst>
          </p:cNvPr>
          <p:cNvSpPr/>
          <p:nvPr/>
        </p:nvSpPr>
        <p:spPr>
          <a:xfrm>
            <a:off x="1" y="1939036"/>
            <a:ext cx="4171950" cy="4918964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316C036-05AB-48E2-AA91-A6CAC809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Resumeé</a:t>
            </a:r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1624765D-AFF7-4C35-94BC-B709DBCD9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4625" y="2438400"/>
            <a:ext cx="7817375" cy="3982401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9D1A11-D681-4015-8885-E28C90EA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9681" y="6420801"/>
            <a:ext cx="6204155" cy="327670"/>
          </a:xfrm>
        </p:spPr>
        <p:txBody>
          <a:bodyPr anchor="ctr">
            <a:normAutofit/>
          </a:bodyPr>
          <a:lstStyle/>
          <a:p>
            <a:r>
              <a:rPr lang="de-DE" sz="1200" dirty="0"/>
              <a:t>Abbildung 1. Frage-View Dienstnehmer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653C9E-F8D5-476C-902B-1319B3696DBB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3178FB-8B40-488A-B335-049596CD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985E2A9-FCFD-461B-91DA-11B18DBFFAA2}"/>
              </a:ext>
            </a:extLst>
          </p:cNvPr>
          <p:cNvSpPr txBox="1"/>
          <p:nvPr/>
        </p:nvSpPr>
        <p:spPr>
          <a:xfrm>
            <a:off x="284049" y="2198220"/>
            <a:ext cx="379007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Umgesetzte</a:t>
            </a:r>
            <a:r>
              <a:rPr lang="de-DE" sz="3200" dirty="0"/>
              <a:t> </a:t>
            </a:r>
            <a:r>
              <a:rPr lang="de-DE" sz="2400" dirty="0"/>
              <a:t>Inhalte</a:t>
            </a:r>
            <a:endParaRPr lang="de-DE" sz="3200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Konzeption eines verteilten Systems samt Anwendungslogik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Implementierung Dienstgebers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Implementierung Dienstnehmers inkl. Präsentationslogik (Abb.1)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Dokumentation aller Artefakte im </a:t>
            </a:r>
            <a:r>
              <a:rPr lang="de-DE" dirty="0" err="1"/>
              <a:t>Github</a:t>
            </a:r>
            <a:r>
              <a:rPr lang="de-DE" dirty="0"/>
              <a:t> Wiki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3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5000"/>
                <a:lumOff val="5000"/>
              </a:schemeClr>
            </a:gs>
            <a:gs pos="50000">
              <a:schemeClr val="bg1">
                <a:lumMod val="95000"/>
                <a:lumOff val="5000"/>
              </a:schemeClr>
            </a:gs>
            <a:gs pos="100000">
              <a:srgbClr val="E74D15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FC7B45-142F-45F6-8008-8A83B5ED8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Dienstgeber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AA2604C-5535-47EF-A8CB-F1941DF42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Allgemein, Ressourcen, Zusammenfassung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4D78B-7DA9-43C8-B256-F30708C09804}"/>
              </a:ext>
            </a:extLst>
          </p:cNvPr>
          <p:cNvSpPr/>
          <p:nvPr/>
        </p:nvSpPr>
        <p:spPr>
          <a:xfrm>
            <a:off x="8824456" y="2590799"/>
            <a:ext cx="3367544" cy="167297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rgbClr val="E74D15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ED481490-3657-48F9-8BB1-354B3478673B}"/>
              </a:ext>
            </a:extLst>
          </p:cNvPr>
          <p:cNvSpPr/>
          <p:nvPr/>
        </p:nvSpPr>
        <p:spPr>
          <a:xfrm>
            <a:off x="0" y="1939036"/>
            <a:ext cx="7224499" cy="4903744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Dienstgeber - Allgemein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9CC7EF-2B7B-44F0-8138-C163D82A7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6989441" cy="3599317"/>
          </a:xfrm>
        </p:spPr>
        <p:txBody>
          <a:bodyPr anchor="t"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027FF73-D385-43E3-8FB8-BA9489E71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1" y="2207772"/>
            <a:ext cx="6880685" cy="451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Funktionalität</a:t>
            </a:r>
          </a:p>
          <a:p>
            <a:pPr>
              <a:buFontTx/>
              <a:buChar char="-"/>
            </a:pPr>
            <a:r>
              <a:rPr lang="de-DE" sz="1800" dirty="0"/>
              <a:t>JSON-Daten werden über API bezogen und verarbeitet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b="1" dirty="0"/>
              <a:t>Anwendungslogik: </a:t>
            </a:r>
            <a:r>
              <a:rPr lang="de-DE" sz="1800" dirty="0"/>
              <a:t>Daten werden mittels ‚Frage-Template‘ dynamisch bereitgestellt (Abb.2)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Quizfragen und gesamte Quizze können abgerufen werden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Enthält persistente Datenerhaltung des Systems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Bereitgestellte Daten können in Kategorien unterschieden werden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2EEFB8-86AD-4B21-B48E-F85A4E37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55" y="3067664"/>
            <a:ext cx="4838771" cy="26714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451AE9-D757-414D-AEA3-AB780E2FC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457" y="4096489"/>
            <a:ext cx="3196757" cy="253180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817F4A9-2D71-42E0-B202-BD7BC4EA73BC}"/>
              </a:ext>
            </a:extLst>
          </p:cNvPr>
          <p:cNvSpPr/>
          <p:nvPr/>
        </p:nvSpPr>
        <p:spPr>
          <a:xfrm>
            <a:off x="6723768" y="6606461"/>
            <a:ext cx="5439648" cy="2363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40FEE2-AB36-4BDC-9C1B-5F053E5D385E}"/>
              </a:ext>
            </a:extLst>
          </p:cNvPr>
          <p:cNvSpPr txBox="1"/>
          <p:nvPr/>
        </p:nvSpPr>
        <p:spPr>
          <a:xfrm>
            <a:off x="7256206" y="5719405"/>
            <a:ext cx="453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Abbildung 2 | Dynamisch erstellte Frage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AD3FDB-43F2-450D-BBB2-D58CF0B32150}"/>
              </a:ext>
            </a:extLst>
          </p:cNvPr>
          <p:cNvSpPr txBox="1"/>
          <p:nvPr/>
        </p:nvSpPr>
        <p:spPr>
          <a:xfrm>
            <a:off x="6637106" y="6586120"/>
            <a:ext cx="5554894" cy="2769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Nathan Rupert, https://www.flickr.com/photos/nathaninsandiego/4823981842</a:t>
            </a:r>
          </a:p>
        </p:txBody>
      </p:sp>
    </p:spTree>
    <p:extLst>
      <p:ext uri="{BB962C8B-B14F-4D97-AF65-F5344CB8AC3E}">
        <p14:creationId xmlns:p14="http://schemas.microsoft.com/office/powerpoint/2010/main" val="31056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rgbClr val="E74D15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8A361BE1-FE18-4AA4-A3D7-8D54ED6BB9A2}"/>
              </a:ext>
            </a:extLst>
          </p:cNvPr>
          <p:cNvSpPr/>
          <p:nvPr/>
        </p:nvSpPr>
        <p:spPr>
          <a:xfrm>
            <a:off x="5720612" y="2155797"/>
            <a:ext cx="5185513" cy="2364620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51DDE16-5CAD-4724-BE66-F7781EA094A5}"/>
              </a:ext>
            </a:extLst>
          </p:cNvPr>
          <p:cNvSpPr/>
          <p:nvPr/>
        </p:nvSpPr>
        <p:spPr>
          <a:xfrm>
            <a:off x="5720611" y="4669989"/>
            <a:ext cx="5185513" cy="2136322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A1ABB75-B4E2-45A8-8024-06807333E2AD}"/>
              </a:ext>
            </a:extLst>
          </p:cNvPr>
          <p:cNvSpPr/>
          <p:nvPr/>
        </p:nvSpPr>
        <p:spPr>
          <a:xfrm>
            <a:off x="272312" y="2155797"/>
            <a:ext cx="5185513" cy="2364620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F1008EE-BC3F-47CB-A3D0-BA5D22F82334}"/>
              </a:ext>
            </a:extLst>
          </p:cNvPr>
          <p:cNvSpPr/>
          <p:nvPr/>
        </p:nvSpPr>
        <p:spPr>
          <a:xfrm>
            <a:off x="272311" y="4669989"/>
            <a:ext cx="5185513" cy="2136322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Dienstgeber - Ressourcen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BAA80B1-A93C-43D5-8B88-55EB3240EF9C}"/>
              </a:ext>
            </a:extLst>
          </p:cNvPr>
          <p:cNvSpPr txBox="1"/>
          <p:nvPr/>
        </p:nvSpPr>
        <p:spPr>
          <a:xfrm>
            <a:off x="419155" y="2158541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question</a:t>
            </a:r>
            <a:endParaRPr lang="de-DE" sz="4000" dirty="0"/>
          </a:p>
          <a:p>
            <a:endParaRPr lang="de-DE" sz="4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7E2DD2-5031-4A52-8ED5-2D7E0349EE65}"/>
              </a:ext>
            </a:extLst>
          </p:cNvPr>
          <p:cNvSpPr txBox="1"/>
          <p:nvPr/>
        </p:nvSpPr>
        <p:spPr>
          <a:xfrm>
            <a:off x="5736425" y="2158740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quiz</a:t>
            </a:r>
            <a:endParaRPr lang="de-DE" sz="4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FC8B26-FD06-4E68-BA3F-D6DEEC831265}"/>
              </a:ext>
            </a:extLst>
          </p:cNvPr>
          <p:cNvSpPr txBox="1"/>
          <p:nvPr/>
        </p:nvSpPr>
        <p:spPr>
          <a:xfrm>
            <a:off x="551995" y="4671900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users</a:t>
            </a:r>
            <a:endParaRPr lang="de-DE" sz="4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0718CE-EDF9-46E4-9AF7-6B57FB417820}"/>
              </a:ext>
            </a:extLst>
          </p:cNvPr>
          <p:cNvSpPr txBox="1"/>
          <p:nvPr/>
        </p:nvSpPr>
        <p:spPr>
          <a:xfrm>
            <a:off x="5988442" y="4676403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topics</a:t>
            </a:r>
            <a:endParaRPr lang="de-DE" sz="4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14988E8-BC41-4F32-BAEB-80E36576529A}"/>
              </a:ext>
            </a:extLst>
          </p:cNvPr>
          <p:cNvSpPr txBox="1"/>
          <p:nvPr/>
        </p:nvSpPr>
        <p:spPr>
          <a:xfrm>
            <a:off x="272311" y="2762435"/>
            <a:ext cx="5185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Abrufen der generierten Fragen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Query-Parameter gibt Aufschluss auf Kategorie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CRUD-Operationen der </a:t>
            </a:r>
            <a:r>
              <a:rPr lang="de-DE" dirty="0" err="1"/>
              <a:t>Communityinhalte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E359FB9-DC38-4D18-990A-91488AFCD786}"/>
              </a:ext>
            </a:extLst>
          </p:cNvPr>
          <p:cNvSpPr txBox="1"/>
          <p:nvPr/>
        </p:nvSpPr>
        <p:spPr>
          <a:xfrm>
            <a:off x="5708756" y="2888538"/>
            <a:ext cx="4891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Abrufen von Quizzen bestehend aus der API-Data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Abrufen von Quizzen bestehend aus der Community-Data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E31B4B-DCA0-4D5D-A06B-9AB978828174}"/>
              </a:ext>
            </a:extLst>
          </p:cNvPr>
          <p:cNvSpPr txBox="1"/>
          <p:nvPr/>
        </p:nvSpPr>
        <p:spPr>
          <a:xfrm>
            <a:off x="272309" y="5845207"/>
            <a:ext cx="518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Schreib und Leseoperationen der Userdaten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E9259FD-5622-41D8-8ED4-76B038FAD237}"/>
              </a:ext>
            </a:extLst>
          </p:cNvPr>
          <p:cNvSpPr txBox="1"/>
          <p:nvPr/>
        </p:nvSpPr>
        <p:spPr>
          <a:xfrm>
            <a:off x="5708756" y="5817486"/>
            <a:ext cx="518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Übergeben aller Kategorien</a:t>
            </a:r>
          </a:p>
        </p:txBody>
      </p:sp>
    </p:spTree>
    <p:extLst>
      <p:ext uri="{BB962C8B-B14F-4D97-AF65-F5344CB8AC3E}">
        <p14:creationId xmlns:p14="http://schemas.microsoft.com/office/powerpoint/2010/main" val="204450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1" grpId="0" animBg="1"/>
      <p:bldP spid="22" grpId="0" animBg="1"/>
      <p:bldP spid="9" grpId="0"/>
      <p:bldP spid="11" grpId="0"/>
      <p:bldP spid="12" grpId="0"/>
      <p:bldP spid="14" grpId="0"/>
      <p:bldP spid="20" grpId="0"/>
      <p:bldP spid="31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rgbClr val="E74D15"/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64">
            <a:extLst>
              <a:ext uri="{FF2B5EF4-FFF2-40B4-BE49-F238E27FC236}">
                <a16:creationId xmlns:a16="http://schemas.microsoft.com/office/drawing/2014/main" id="{9ED1738F-F7B8-41B9-ABDE-1D8B206A8564}"/>
              </a:ext>
            </a:extLst>
          </p:cNvPr>
          <p:cNvSpPr/>
          <p:nvPr/>
        </p:nvSpPr>
        <p:spPr>
          <a:xfrm>
            <a:off x="8113679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9B09F4D-7501-4A2F-9F5F-26DD2A017265}"/>
              </a:ext>
            </a:extLst>
          </p:cNvPr>
          <p:cNvSpPr/>
          <p:nvPr/>
        </p:nvSpPr>
        <p:spPr>
          <a:xfrm>
            <a:off x="5417636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1D09CAF-C333-47A3-B48F-BE55F170656A}"/>
              </a:ext>
            </a:extLst>
          </p:cNvPr>
          <p:cNvSpPr/>
          <p:nvPr/>
        </p:nvSpPr>
        <p:spPr>
          <a:xfrm>
            <a:off x="2730527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E698F4B-ADD3-40EC-8AF4-D70B5281ABF3}"/>
              </a:ext>
            </a:extLst>
          </p:cNvPr>
          <p:cNvSpPr/>
          <p:nvPr/>
        </p:nvSpPr>
        <p:spPr>
          <a:xfrm>
            <a:off x="0" y="1939036"/>
            <a:ext cx="10429875" cy="2946336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527D835-376F-431D-BA51-228FE82315BF}"/>
              </a:ext>
            </a:extLst>
          </p:cNvPr>
          <p:cNvSpPr/>
          <p:nvPr/>
        </p:nvSpPr>
        <p:spPr>
          <a:xfrm>
            <a:off x="-1" y="5026431"/>
            <a:ext cx="2311685" cy="1784419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F4793FF-6B54-4252-94FD-2366C5D7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40" y="2363467"/>
            <a:ext cx="794954" cy="794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9F421A5-6781-4689-BB99-126253D1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20" y="2741698"/>
            <a:ext cx="794954" cy="7949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Dienstgeber – Zusammenfassung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9CC7EF-2B7B-44F0-8138-C163D82A7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6989441" cy="3599317"/>
          </a:xfrm>
        </p:spPr>
        <p:txBody>
          <a:bodyPr anchor="t"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F9B8DD-F6A2-41DD-BFCD-2D8E1206303F}"/>
              </a:ext>
            </a:extLst>
          </p:cNvPr>
          <p:cNvSpPr txBox="1"/>
          <p:nvPr/>
        </p:nvSpPr>
        <p:spPr>
          <a:xfrm>
            <a:off x="157536" y="5102604"/>
            <a:ext cx="231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Daten werden 	von der API 	bezogen</a:t>
            </a:r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CF14E42E-AD9E-41F5-A83F-252F3E1A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3694" y="2760944"/>
            <a:ext cx="1219370" cy="1219370"/>
          </a:xfr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5999AFA-A099-4B4E-BD90-027FC9E1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408" y="2833871"/>
            <a:ext cx="1219370" cy="121937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BB4E477-9E63-4429-AC0F-20C2B83C6939}"/>
              </a:ext>
            </a:extLst>
          </p:cNvPr>
          <p:cNvSpPr txBox="1"/>
          <p:nvPr/>
        </p:nvSpPr>
        <p:spPr>
          <a:xfrm>
            <a:off x="2926886" y="5092300"/>
            <a:ext cx="2311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Dienstgeber 	stellt Fragen 	und Quizze, sowie Community-Inhalte bereit.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D761D574-0FF7-430C-AD0B-061C6D60B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771" y="2023015"/>
            <a:ext cx="972250" cy="972250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E3159366-39F6-4835-B952-62818A47AD01}"/>
              </a:ext>
            </a:extLst>
          </p:cNvPr>
          <p:cNvSpPr/>
          <p:nvPr/>
        </p:nvSpPr>
        <p:spPr>
          <a:xfrm>
            <a:off x="2212403" y="3211533"/>
            <a:ext cx="1936781" cy="728247"/>
          </a:xfrm>
          <a:prstGeom prst="rightArrow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369BD4A-0D8F-46EE-99FF-C26FA4C0AB84}"/>
              </a:ext>
            </a:extLst>
          </p:cNvPr>
          <p:cNvSpPr txBox="1"/>
          <p:nvPr/>
        </p:nvSpPr>
        <p:spPr>
          <a:xfrm>
            <a:off x="453859" y="4011046"/>
            <a:ext cx="193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1.</a:t>
            </a:r>
            <a:r>
              <a:rPr lang="de-DE" dirty="0">
                <a:solidFill>
                  <a:srgbClr val="FAEFDE"/>
                </a:solidFill>
              </a:rPr>
              <a:t> API (swapi.co)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58ACBE7-A77E-4957-84D1-2E93313A49DC}"/>
              </a:ext>
            </a:extLst>
          </p:cNvPr>
          <p:cNvSpPr txBox="1"/>
          <p:nvPr/>
        </p:nvSpPr>
        <p:spPr>
          <a:xfrm>
            <a:off x="4584407" y="4023530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2. </a:t>
            </a:r>
            <a:r>
              <a:rPr lang="de-DE" dirty="0">
                <a:solidFill>
                  <a:srgbClr val="FAEFDE"/>
                </a:solidFill>
              </a:rPr>
              <a:t>Dienstgeber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78556F54-171A-4AB9-B64E-255C1AE5F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914" y="3667499"/>
            <a:ext cx="884014" cy="884014"/>
          </a:xfrm>
          <a:prstGeom prst="rect">
            <a:avLst/>
          </a:prstGeom>
        </p:spPr>
      </p:pic>
      <p:sp>
        <p:nvSpPr>
          <p:cNvPr id="55" name="Pfeil: nach oben und unten 54">
            <a:extLst>
              <a:ext uri="{FF2B5EF4-FFF2-40B4-BE49-F238E27FC236}">
                <a16:creationId xmlns:a16="http://schemas.microsoft.com/office/drawing/2014/main" id="{FD02FB3B-F8FA-4A56-859D-A8554E4CE61C}"/>
              </a:ext>
            </a:extLst>
          </p:cNvPr>
          <p:cNvSpPr/>
          <p:nvPr/>
        </p:nvSpPr>
        <p:spPr>
          <a:xfrm rot="15300000">
            <a:off x="7081450" y="1883980"/>
            <a:ext cx="293058" cy="1964975"/>
          </a:xfrm>
          <a:prstGeom prst="upDownArrow">
            <a:avLst/>
          </a:prstGeom>
          <a:solidFill>
            <a:srgbClr val="CC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Pfeil: nach oben und unten 56">
            <a:extLst>
              <a:ext uri="{FF2B5EF4-FFF2-40B4-BE49-F238E27FC236}">
                <a16:creationId xmlns:a16="http://schemas.microsoft.com/office/drawing/2014/main" id="{6D63BC1F-ED56-401F-B0BB-F538B734B65C}"/>
              </a:ext>
            </a:extLst>
          </p:cNvPr>
          <p:cNvSpPr/>
          <p:nvPr/>
        </p:nvSpPr>
        <p:spPr>
          <a:xfrm rot="17100000">
            <a:off x="6856662" y="2810803"/>
            <a:ext cx="322789" cy="2347061"/>
          </a:xfrm>
          <a:prstGeom prst="upDownArrow">
            <a:avLst/>
          </a:prstGeom>
          <a:solidFill>
            <a:srgbClr val="CC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EE0E116-56C6-4829-9358-D8EB234DB337}"/>
              </a:ext>
            </a:extLst>
          </p:cNvPr>
          <p:cNvSpPr txBox="1"/>
          <p:nvPr/>
        </p:nvSpPr>
        <p:spPr>
          <a:xfrm>
            <a:off x="7715218" y="3014245"/>
            <a:ext cx="22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3. </a:t>
            </a:r>
            <a:r>
              <a:rPr lang="de-DE" dirty="0">
                <a:solidFill>
                  <a:srgbClr val="FAEFDE"/>
                </a:solidFill>
              </a:rPr>
              <a:t>Anwendungslogik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392318A-6577-45EA-8968-FE5D59C9B169}"/>
              </a:ext>
            </a:extLst>
          </p:cNvPr>
          <p:cNvSpPr txBox="1"/>
          <p:nvPr/>
        </p:nvSpPr>
        <p:spPr>
          <a:xfrm>
            <a:off x="7716940" y="4538333"/>
            <a:ext cx="246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AEFDE"/>
                </a:solidFill>
              </a:rPr>
              <a:t>4. </a:t>
            </a:r>
            <a:r>
              <a:rPr lang="de-DE" dirty="0">
                <a:solidFill>
                  <a:srgbClr val="FAEFDE"/>
                </a:solidFill>
              </a:rPr>
              <a:t>REST-Schnittstelle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557CE4B-DE72-4F65-9740-5262FE67213B}"/>
              </a:ext>
            </a:extLst>
          </p:cNvPr>
          <p:cNvSpPr txBox="1"/>
          <p:nvPr/>
        </p:nvSpPr>
        <p:spPr>
          <a:xfrm>
            <a:off x="5538558" y="5092300"/>
            <a:ext cx="2197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Community-	Inhalte werden 	persistent in der Datenerhaltung gespeichert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67FF9D3-84AA-4FA6-A464-CF104FB40D1A}"/>
              </a:ext>
            </a:extLst>
          </p:cNvPr>
          <p:cNvSpPr txBox="1"/>
          <p:nvPr/>
        </p:nvSpPr>
        <p:spPr>
          <a:xfrm>
            <a:off x="8252151" y="5102604"/>
            <a:ext cx="2311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Inhalte werden 	über die REST-	Schnittstelle zur Verfügung gestellt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1F75525-961A-4AE2-BA2E-9B3B8F704547}"/>
              </a:ext>
            </a:extLst>
          </p:cNvPr>
          <p:cNvSpPr txBox="1"/>
          <p:nvPr/>
        </p:nvSpPr>
        <p:spPr>
          <a:xfrm>
            <a:off x="20961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1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B251A72-9DBC-4D9E-8F24-E8DE25E5B47E}"/>
              </a:ext>
            </a:extLst>
          </p:cNvPr>
          <p:cNvSpPr txBox="1"/>
          <p:nvPr/>
        </p:nvSpPr>
        <p:spPr>
          <a:xfrm>
            <a:off x="2734852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2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1A0C17A2-E672-4F75-9675-684674054D66}"/>
              </a:ext>
            </a:extLst>
          </p:cNvPr>
          <p:cNvSpPr txBox="1"/>
          <p:nvPr/>
        </p:nvSpPr>
        <p:spPr>
          <a:xfrm>
            <a:off x="5417636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3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49238D9-E368-411D-96E3-ED57D9242E9F}"/>
              </a:ext>
            </a:extLst>
          </p:cNvPr>
          <p:cNvSpPr txBox="1"/>
          <p:nvPr/>
        </p:nvSpPr>
        <p:spPr>
          <a:xfrm>
            <a:off x="8112434" y="4885372"/>
            <a:ext cx="74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25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3" grpId="0" animBg="1"/>
      <p:bldP spid="42" grpId="0" animBg="1"/>
      <p:bldP spid="10" grpId="0"/>
      <p:bldP spid="31" grpId="0"/>
      <p:bldP spid="38" grpId="0" animBg="1"/>
      <p:bldP spid="39" grpId="0"/>
      <p:bldP spid="40" grpId="0"/>
      <p:bldP spid="55" grpId="0" animBg="1"/>
      <p:bldP spid="57" grpId="0" animBg="1"/>
      <p:bldP spid="58" grpId="0"/>
      <p:bldP spid="59" grpId="0"/>
      <p:bldP spid="60" grpId="0"/>
      <p:bldP spid="61" grpId="0"/>
      <p:bldP spid="66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5000"/>
                <a:lumOff val="5000"/>
              </a:schemeClr>
            </a:gs>
            <a:gs pos="50000">
              <a:schemeClr val="bg1">
                <a:lumMod val="95000"/>
                <a:lumOff val="5000"/>
              </a:schemeClr>
            </a:gs>
            <a:gs pos="100000">
              <a:srgbClr val="8D6B9E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FC7B45-142F-45F6-8008-8A83B5ED8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Dienstnehmer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AA2604C-5535-47EF-A8CB-F1941DF42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Allgemein, Ressourcen, Zusammenfassung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4D78B-7DA9-43C8-B256-F30708C09804}"/>
              </a:ext>
            </a:extLst>
          </p:cNvPr>
          <p:cNvSpPr/>
          <p:nvPr/>
        </p:nvSpPr>
        <p:spPr>
          <a:xfrm>
            <a:off x="8824456" y="2588419"/>
            <a:ext cx="3367544" cy="16621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8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D6B9E"/>
            </a:gs>
            <a:gs pos="50000">
              <a:srgbClr val="8D6B9E"/>
            </a:gs>
            <a:gs pos="100000">
              <a:srgbClr val="C40018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6A0AF033-B0A7-4C65-97F0-2DC58998574B}"/>
              </a:ext>
            </a:extLst>
          </p:cNvPr>
          <p:cNvSpPr/>
          <p:nvPr/>
        </p:nvSpPr>
        <p:spPr>
          <a:xfrm>
            <a:off x="9856670" y="3707713"/>
            <a:ext cx="2135345" cy="2542657"/>
          </a:xfrm>
          <a:prstGeom prst="rect">
            <a:avLst/>
          </a:prstGeom>
          <a:solidFill>
            <a:srgbClr val="0807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D481490-3657-48F9-8BB1-354B3478673B}"/>
              </a:ext>
            </a:extLst>
          </p:cNvPr>
          <p:cNvSpPr/>
          <p:nvPr/>
        </p:nvSpPr>
        <p:spPr>
          <a:xfrm>
            <a:off x="0" y="1939036"/>
            <a:ext cx="6366133" cy="4903744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Dienstnehmer - Allgemein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027FF73-D385-43E3-8FB8-BA9489E71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54" y="2207772"/>
            <a:ext cx="6301348" cy="451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Funktionalität</a:t>
            </a:r>
          </a:p>
          <a:p>
            <a:pPr>
              <a:buFontTx/>
              <a:buChar char="-"/>
            </a:pPr>
            <a:r>
              <a:rPr lang="de-DE" sz="1800" dirty="0"/>
              <a:t>Interaktion mit Dienstgeber</a:t>
            </a:r>
          </a:p>
          <a:p>
            <a:pPr marL="0" indent="0">
              <a:buNone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Fragen und Quizze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Fragen enthalten einen Schwierigkeitsgrad und Countdown-</a:t>
            </a:r>
            <a:r>
              <a:rPr lang="de-DE" sz="1800" dirty="0" err="1"/>
              <a:t>Timer</a:t>
            </a:r>
            <a:endParaRPr lang="de-DE" sz="1800" dirty="0"/>
          </a:p>
          <a:p>
            <a:pPr>
              <a:buFontTx/>
              <a:buChar char="-"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dirty="0"/>
              <a:t>Bietet GUI für unerfahrene Nutzer</a:t>
            </a:r>
          </a:p>
          <a:p>
            <a:pPr marL="0" indent="0">
              <a:buNone/>
            </a:pPr>
            <a:endParaRPr lang="de-DE" sz="1800" dirty="0"/>
          </a:p>
          <a:p>
            <a:pPr>
              <a:buFontTx/>
              <a:buChar char="-"/>
            </a:pPr>
            <a:r>
              <a:rPr lang="de-DE" sz="1800" b="1" dirty="0"/>
              <a:t>Anwendungslogik: </a:t>
            </a:r>
          </a:p>
          <a:p>
            <a:pPr lvl="1">
              <a:buFontTx/>
              <a:buChar char="-"/>
            </a:pPr>
            <a:r>
              <a:rPr lang="de-DE" sz="1400" dirty="0"/>
              <a:t>Verwalten der User und Userdaten.</a:t>
            </a:r>
          </a:p>
          <a:p>
            <a:pPr lvl="1">
              <a:buFontTx/>
              <a:buChar char="-"/>
            </a:pPr>
            <a:r>
              <a:rPr lang="de-DE" sz="1400" dirty="0"/>
              <a:t>Schwierigkeit der Frage beeinflusst Punktzahl, sowie Fragezeit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56083B-A974-4F53-8D0E-E6CAD9EAB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85" y="2449489"/>
            <a:ext cx="5429163" cy="127189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1B14F43-EB61-41FC-B846-EC1F1FD249D0}"/>
              </a:ext>
            </a:extLst>
          </p:cNvPr>
          <p:cNvSpPr txBox="1"/>
          <p:nvPr/>
        </p:nvSpPr>
        <p:spPr>
          <a:xfrm>
            <a:off x="6564485" y="6227987"/>
            <a:ext cx="5427529" cy="2462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Gerhard Janson https://pixabay.com/de/photos/figuren-star-wars-freigestellt-2775971/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CCD91D-2573-4458-B6A8-A4A04194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561" y="3856080"/>
            <a:ext cx="1650076" cy="2510331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1F8E9F9A-6E49-4100-BC71-892851E19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0605E44-AB57-4267-ADED-741D45D09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485" y="3721713"/>
            <a:ext cx="3309021" cy="25103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9C8344A-E440-425E-A743-C039B041E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485" y="3721384"/>
            <a:ext cx="3307461" cy="25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build="p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D6B9E"/>
            </a:gs>
            <a:gs pos="50000">
              <a:srgbClr val="8D6B9E"/>
            </a:gs>
            <a:gs pos="100000">
              <a:srgbClr val="C40018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8A361BE1-FE18-4AA4-A3D7-8D54ED6BB9A2}"/>
              </a:ext>
            </a:extLst>
          </p:cNvPr>
          <p:cNvSpPr/>
          <p:nvPr/>
        </p:nvSpPr>
        <p:spPr>
          <a:xfrm>
            <a:off x="5720612" y="2155797"/>
            <a:ext cx="5185513" cy="2364620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51DDE16-5CAD-4724-BE66-F7781EA094A5}"/>
              </a:ext>
            </a:extLst>
          </p:cNvPr>
          <p:cNvSpPr/>
          <p:nvPr/>
        </p:nvSpPr>
        <p:spPr>
          <a:xfrm>
            <a:off x="5720611" y="4669989"/>
            <a:ext cx="5185513" cy="2136322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A1ABB75-B4E2-45A8-8024-06807333E2AD}"/>
              </a:ext>
            </a:extLst>
          </p:cNvPr>
          <p:cNvSpPr/>
          <p:nvPr/>
        </p:nvSpPr>
        <p:spPr>
          <a:xfrm>
            <a:off x="272312" y="2155797"/>
            <a:ext cx="5185513" cy="2364620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F1008EE-BC3F-47CB-A3D0-BA5D22F82334}"/>
              </a:ext>
            </a:extLst>
          </p:cNvPr>
          <p:cNvSpPr/>
          <p:nvPr/>
        </p:nvSpPr>
        <p:spPr>
          <a:xfrm>
            <a:off x="272311" y="4669989"/>
            <a:ext cx="5185513" cy="2136322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3488FB-6DA3-401A-81A6-0C72113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Dienstnehmer - Ressourcen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E170E5-2C46-4C8A-9AD8-3B1851BAFD57}"/>
              </a:ext>
            </a:extLst>
          </p:cNvPr>
          <p:cNvSpPr/>
          <p:nvPr/>
        </p:nvSpPr>
        <p:spPr>
          <a:xfrm>
            <a:off x="10563836" y="587828"/>
            <a:ext cx="1628164" cy="13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BC5A6-57AE-479C-B982-F5070E43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46" y="753227"/>
            <a:ext cx="1418254" cy="8372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BAA80B1-A93C-43D5-8B88-55EB3240EF9C}"/>
              </a:ext>
            </a:extLst>
          </p:cNvPr>
          <p:cNvSpPr txBox="1"/>
          <p:nvPr/>
        </p:nvSpPr>
        <p:spPr>
          <a:xfrm>
            <a:off x="419155" y="2158541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question</a:t>
            </a:r>
            <a:endParaRPr lang="de-DE" sz="4000" dirty="0"/>
          </a:p>
          <a:p>
            <a:endParaRPr lang="de-DE" sz="4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7E2DD2-5031-4A52-8ED5-2D7E0349EE65}"/>
              </a:ext>
            </a:extLst>
          </p:cNvPr>
          <p:cNvSpPr txBox="1"/>
          <p:nvPr/>
        </p:nvSpPr>
        <p:spPr>
          <a:xfrm>
            <a:off x="5736425" y="2158740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quiz</a:t>
            </a:r>
            <a:endParaRPr lang="de-DE" sz="4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FC8B26-FD06-4E68-BA3F-D6DEEC831265}"/>
              </a:ext>
            </a:extLst>
          </p:cNvPr>
          <p:cNvSpPr txBox="1"/>
          <p:nvPr/>
        </p:nvSpPr>
        <p:spPr>
          <a:xfrm>
            <a:off x="551995" y="4671900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users</a:t>
            </a:r>
            <a:endParaRPr lang="de-DE" sz="4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0718CE-EDF9-46E4-9AF7-6B57FB417820}"/>
              </a:ext>
            </a:extLst>
          </p:cNvPr>
          <p:cNvSpPr txBox="1"/>
          <p:nvPr/>
        </p:nvSpPr>
        <p:spPr>
          <a:xfrm>
            <a:off x="5988442" y="4676403"/>
            <a:ext cx="276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r>
              <a:rPr lang="de-DE" sz="4000" dirty="0" err="1"/>
              <a:t>more</a:t>
            </a:r>
            <a:endParaRPr lang="de-DE" sz="4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14988E8-BC41-4F32-BAEB-80E36576529A}"/>
              </a:ext>
            </a:extLst>
          </p:cNvPr>
          <p:cNvSpPr txBox="1"/>
          <p:nvPr/>
        </p:nvSpPr>
        <p:spPr>
          <a:xfrm>
            <a:off x="272311" y="2762435"/>
            <a:ext cx="518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Abrufen der generierten Fragen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Query-Parameter verweist auf Kategorie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CRUD-Operationen der </a:t>
            </a:r>
            <a:r>
              <a:rPr lang="de-DE" dirty="0" err="1"/>
              <a:t>Communityinhalte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E359FB9-DC38-4D18-990A-91488AFCD786}"/>
              </a:ext>
            </a:extLst>
          </p:cNvPr>
          <p:cNvSpPr txBox="1"/>
          <p:nvPr/>
        </p:nvSpPr>
        <p:spPr>
          <a:xfrm>
            <a:off x="5708756" y="2888538"/>
            <a:ext cx="4891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Abrufen von Quizzen bestehend aus       API-Data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Abrufen von Quizzen bestehend aus  Community-Data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E31B4B-DCA0-4D5D-A06B-9AB978828174}"/>
              </a:ext>
            </a:extLst>
          </p:cNvPr>
          <p:cNvSpPr txBox="1"/>
          <p:nvPr/>
        </p:nvSpPr>
        <p:spPr>
          <a:xfrm>
            <a:off x="272309" y="5845207"/>
            <a:ext cx="518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Schreib und Leseoperationen der Userdaten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E9259FD-5622-41D8-8ED4-76B038FAD237}"/>
              </a:ext>
            </a:extLst>
          </p:cNvPr>
          <p:cNvSpPr txBox="1"/>
          <p:nvPr/>
        </p:nvSpPr>
        <p:spPr>
          <a:xfrm>
            <a:off x="5708756" y="5817486"/>
            <a:ext cx="518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Übergeben aller Kategorien</a:t>
            </a:r>
          </a:p>
        </p:txBody>
      </p:sp>
    </p:spTree>
    <p:extLst>
      <p:ext uri="{BB962C8B-B14F-4D97-AF65-F5344CB8AC3E}">
        <p14:creationId xmlns:p14="http://schemas.microsoft.com/office/powerpoint/2010/main" val="42565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1" grpId="0" animBg="1"/>
      <p:bldP spid="22" grpId="0" animBg="1"/>
      <p:bldP spid="9" grpId="0"/>
      <p:bldP spid="11" grpId="0"/>
      <p:bldP spid="12" grpId="0"/>
      <p:bldP spid="14" grpId="0"/>
      <p:bldP spid="20" grpId="0"/>
      <p:bldP spid="31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412</Words>
  <Application>Microsoft Office PowerPoint</Application>
  <PresentationFormat>Breitbild</PresentationFormat>
  <Paragraphs>126</Paragraphs>
  <Slides>13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Star Jedi</vt:lpstr>
      <vt:lpstr>Trebuchet MS</vt:lpstr>
      <vt:lpstr>Berlin</vt:lpstr>
      <vt:lpstr>WBA2KrennSteffens</vt:lpstr>
      <vt:lpstr>Resumeé</vt:lpstr>
      <vt:lpstr>Dienstgeber</vt:lpstr>
      <vt:lpstr>Dienstgeber - Allgemein</vt:lpstr>
      <vt:lpstr>Dienstgeber - Ressourcen</vt:lpstr>
      <vt:lpstr>Dienstgeber – Zusammenfassung</vt:lpstr>
      <vt:lpstr>Dienstnehmer</vt:lpstr>
      <vt:lpstr>Dienstnehmer - Allgemein</vt:lpstr>
      <vt:lpstr>Dienstnehmer - Ressourcen</vt:lpstr>
      <vt:lpstr>Dienstnehmer – Zusammenfassung</vt:lpstr>
      <vt:lpstr>Fazit</vt:lpstr>
      <vt:lpstr>Fazit - Prozessdokumentation</vt:lpstr>
      <vt:lpstr>Vorführung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WBA2SchuerheckKrennSteffens</dc:title>
  <dc:creator>Christian Krenn</dc:creator>
  <cp:lastModifiedBy>Christian Krenn</cp:lastModifiedBy>
  <cp:revision>48</cp:revision>
  <dcterms:created xsi:type="dcterms:W3CDTF">2019-05-05T09:34:00Z</dcterms:created>
  <dcterms:modified xsi:type="dcterms:W3CDTF">2019-06-30T15:17:40Z</dcterms:modified>
</cp:coreProperties>
</file>